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147375846" r:id="rId4"/>
    <p:sldId id="258" r:id="rId5"/>
    <p:sldId id="2147375828" r:id="rId6"/>
    <p:sldId id="2147375829" r:id="rId7"/>
    <p:sldId id="2147375830" r:id="rId8"/>
    <p:sldId id="2147375834" r:id="rId9"/>
    <p:sldId id="2147375833" r:id="rId10"/>
    <p:sldId id="2147375835" r:id="rId11"/>
    <p:sldId id="2147375832" r:id="rId12"/>
    <p:sldId id="2147375838" r:id="rId13"/>
    <p:sldId id="2147375839" r:id="rId14"/>
    <p:sldId id="2147375837" r:id="rId15"/>
    <p:sldId id="2147375836" r:id="rId16"/>
    <p:sldId id="2147375841" r:id="rId17"/>
    <p:sldId id="2147375840" r:id="rId18"/>
    <p:sldId id="2147375831" r:id="rId19"/>
    <p:sldId id="2147375843" r:id="rId20"/>
    <p:sldId id="2147375845" r:id="rId21"/>
    <p:sldId id="2147375844" r:id="rId22"/>
    <p:sldId id="2147375851" r:id="rId23"/>
    <p:sldId id="2147375852" r:id="rId24"/>
    <p:sldId id="2147375853" r:id="rId25"/>
    <p:sldId id="263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74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5ada25ca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c5ada25ca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9485B698-273D-0F8E-FF41-D1B3FB7B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AAB55D60-47AF-750B-C11A-5FA7289B6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6442F555-B171-7B0E-1E3C-C292425B8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21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763E9AA4-4FEE-9737-B3A4-396BE6A0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5C0BC25D-327F-01FE-0A86-CB19F7B57D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BE81B278-5138-1CE0-3BBE-30482CE34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69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458CEE0-3A73-4FE6-9708-795E4B1A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77BEC08F-B148-AA0A-DD8F-3AD8602E3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E5D2F2DF-FAE5-5E06-9BAD-F798BD71F5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3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E88B0E9F-0681-C7E7-91CA-2753713EA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1F933283-E029-18A2-29D2-92DA81A9D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757FF824-A60F-C76C-0558-343B6D62E4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91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2601C27-6C2E-6C99-480F-6F094A0B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3AD8921C-6E0D-39EE-2466-865EA8A7A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A69FEBFE-BE0F-7C59-F6CC-02D19817D3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5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650C6D6-B4EC-08DC-F2AC-650EA6D1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D06BB4B-762B-6C3E-0188-DBD34E806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6DD0CD7D-4133-CB15-1CB1-C2450ECC0F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32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EA83C724-93CA-0141-D16A-C6543F12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C50204C-FFFD-ACB1-0D5F-89A4D65525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2D83B65D-CAE9-2DCB-3D23-90640B76DD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24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D6C22CCD-D358-89D6-549F-DA19B67E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964CB72F-D1BF-ED7B-B69D-5953B9246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D1FD9C50-6310-7BAB-9755-6EA648EFF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43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989B3D2E-688C-B24F-44C5-D7EE82482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744202D-79DB-BC46-670F-F1868B0E39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F5C80E65-DB85-9401-A09C-B9BD8115B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157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2321AC6E-4FB6-1329-72B3-7FE1EB108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12DFF02-7C7E-C334-C8E1-28B185329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BD669173-9FCA-2605-E95B-98CDD307E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07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C0007101-09B4-0AE2-AE18-69880495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4F4C2EEF-F6E9-A3AC-1A61-DFB832AE27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CFA1A24D-427E-F839-57E2-27D035D3C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695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8701251B-1532-21AA-4FE8-A0A8C83D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5A98F96-4BD7-4131-AF93-4F9BCB73D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088EEA18-CA94-588B-6954-80B27AF7C5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24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638A021C-394C-0D92-E859-BF006ED91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4B3B699-9C26-85A9-5D3E-57ABBF48FE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5728A609-931B-8FCC-D375-90BF0F4413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88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5ada25ca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c5ada25ca5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15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FF8B0BEF-7577-970D-56CE-8079B018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B84CD0E6-0B05-24B1-AE69-766DD28A9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01BDDA7F-7F2E-B58A-2D86-2871DF0BD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81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C8BEEF45-2C22-D0CF-43A4-1CDACF12D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6BF74A62-33BA-ADDD-64EE-B481E1836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CC812C07-C450-F278-1B52-4EE0929878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26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B7CA3ADD-2E40-F4D9-9F98-7487C7C8F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D9473081-B0D2-BD4A-3F25-41FAADCFAA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BA347888-5514-11FE-CAE1-2FB73FB9A8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60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D7F4584-08B7-9F3A-EFBA-6B570F8A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48B3F184-BBF0-14BD-B679-C8696CB24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33DD8FBD-4922-79DC-D50F-48C8ABB46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70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8B211CF7-4B1A-9A1C-8BAD-6139E422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C5132B5F-5B01-C7F3-8C1A-E2D0A4C8D6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5389C8AC-DCF7-637F-0930-DF099BF91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28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E63B72B-6E19-2D5D-9875-47D1986B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6262BD5D-1324-BF27-C16E-3B35141C6B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2B97BEF7-DA1C-314B-314B-1CFDEE828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2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hyperlink" Target="https://estadisticas.ssosorno.cl/lista_espera/le_sso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2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625633" y="1297243"/>
            <a:ext cx="7886700" cy="114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REGISTRO Y GESTIÓN 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TIEMPOS DE ESPERA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159083" y="2522137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algn="ctr">
              <a:lnSpc>
                <a:spcPct val="90000"/>
              </a:lnSpc>
              <a:buSzPts val="1100"/>
            </a:pPr>
            <a:r>
              <a:rPr lang="es-CL" sz="1100" dirty="0">
                <a:solidFill>
                  <a:srgbClr val="FFFFFF"/>
                </a:solidFill>
                <a:latin typeface="Verdana"/>
                <a:ea typeface="Verdana"/>
              </a:rPr>
              <a:t>Comité de Lista de Espera 26 de mayo de 2026</a:t>
            </a:r>
            <a:endParaRPr sz="1100" dirty="0">
              <a:solidFill>
                <a:srgbClr val="FFFFFF"/>
              </a:solidFill>
              <a:latin typeface="Verdana"/>
              <a:ea typeface="Verdan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55B038-CF27-2E49-945B-9B4B5AF20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19" y="3104393"/>
            <a:ext cx="3122929" cy="1381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CB32101-9309-E986-5055-5160B7C8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4DF04FB2-F934-44BD-AC74-726B24DD3F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F0F333-22F5-50FA-4214-8BF1EF86A192}"/>
              </a:ext>
            </a:extLst>
          </p:cNvPr>
          <p:cNvSpPr txBox="1">
            <a:spLocks/>
          </p:cNvSpPr>
          <p:nvPr/>
        </p:nvSpPr>
        <p:spPr>
          <a:xfrm>
            <a:off x="457200" y="673857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F995C-A39F-4E4E-0C2B-655D0EC90678}"/>
              </a:ext>
            </a:extLst>
          </p:cNvPr>
          <p:cNvSpPr txBox="1"/>
          <p:nvPr/>
        </p:nvSpPr>
        <p:spPr>
          <a:xfrm>
            <a:off x="669108" y="4518810"/>
            <a:ext cx="7364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B050"/>
                </a:solidFill>
              </a:rPr>
              <a:t>Existe una disminución de </a:t>
            </a:r>
            <a:r>
              <a:rPr lang="es-MX" sz="1100" b="1" dirty="0">
                <a:solidFill>
                  <a:srgbClr val="00B050"/>
                </a:solidFill>
              </a:rPr>
              <a:t>1</a:t>
            </a:r>
            <a:r>
              <a:rPr lang="es-MX" sz="1100" dirty="0">
                <a:solidFill>
                  <a:srgbClr val="00B050"/>
                </a:solidFill>
              </a:rPr>
              <a:t> caso para el año 2018, </a:t>
            </a:r>
            <a:r>
              <a:rPr lang="es-MX" sz="1100" b="1" dirty="0">
                <a:solidFill>
                  <a:srgbClr val="00B050"/>
                </a:solidFill>
              </a:rPr>
              <a:t>3</a:t>
            </a:r>
            <a:r>
              <a:rPr lang="es-MX" sz="1100" dirty="0">
                <a:solidFill>
                  <a:srgbClr val="00B050"/>
                </a:solidFill>
              </a:rPr>
              <a:t> casos para 2019, </a:t>
            </a:r>
            <a:r>
              <a:rPr lang="es-MX" sz="1100" b="1" dirty="0">
                <a:solidFill>
                  <a:srgbClr val="00B050"/>
                </a:solidFill>
              </a:rPr>
              <a:t>2</a:t>
            </a:r>
            <a:r>
              <a:rPr lang="es-MX" sz="1100" dirty="0">
                <a:solidFill>
                  <a:srgbClr val="00B050"/>
                </a:solidFill>
              </a:rPr>
              <a:t> casos para 2020 y </a:t>
            </a:r>
            <a:r>
              <a:rPr lang="es-MX" sz="1100" b="1" dirty="0">
                <a:solidFill>
                  <a:srgbClr val="00B050"/>
                </a:solidFill>
              </a:rPr>
              <a:t>14</a:t>
            </a:r>
            <a:r>
              <a:rPr lang="es-MX" sz="1100" dirty="0">
                <a:solidFill>
                  <a:srgbClr val="00B050"/>
                </a:solidFill>
              </a:rPr>
              <a:t> para el año 2021 </a:t>
            </a:r>
            <a:endParaRPr lang="es-CL" sz="1100" dirty="0">
              <a:solidFill>
                <a:srgbClr val="00B05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857B96-7B55-7E1B-5C56-88E1CE17C54A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D1AA93E-CA2E-F595-F295-E1DCA6D6F3B7}"/>
              </a:ext>
            </a:extLst>
          </p:cNvPr>
          <p:cNvGrpSpPr/>
          <p:nvPr/>
        </p:nvGrpSpPr>
        <p:grpSpPr>
          <a:xfrm>
            <a:off x="186788" y="1424648"/>
            <a:ext cx="8770423" cy="2294204"/>
            <a:chOff x="255814" y="1454729"/>
            <a:chExt cx="8770423" cy="229420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8661FE9-CBF8-0A3B-FD2F-2E36954C9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7135"/>
            <a:stretch>
              <a:fillRect/>
            </a:stretch>
          </p:blipFill>
          <p:spPr>
            <a:xfrm>
              <a:off x="255814" y="1454729"/>
              <a:ext cx="6861188" cy="222380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3F6A5A3-8354-1E75-52E3-439F1C5C4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1212"/>
            <a:stretch>
              <a:fillRect/>
            </a:stretch>
          </p:blipFill>
          <p:spPr>
            <a:xfrm>
              <a:off x="6587836" y="1525128"/>
              <a:ext cx="2438401" cy="2223805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DB7796A-8A5E-5355-0BC3-7278A61638BA}"/>
              </a:ext>
            </a:extLst>
          </p:cNvPr>
          <p:cNvSpPr/>
          <p:nvPr/>
        </p:nvSpPr>
        <p:spPr>
          <a:xfrm>
            <a:off x="228107" y="1995292"/>
            <a:ext cx="4194680" cy="1804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47731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5577FCF-5EBF-57BA-59AA-626E39ED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1D12DC81-712C-4EA5-BDAE-3D71D31A0A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A51F1D-401C-80D5-9864-B260CB6BF64B}"/>
              </a:ext>
            </a:extLst>
          </p:cNvPr>
          <p:cNvSpPr txBox="1">
            <a:spLocks/>
          </p:cNvSpPr>
          <p:nvPr/>
        </p:nvSpPr>
        <p:spPr>
          <a:xfrm>
            <a:off x="457200" y="665904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8F3620-BD76-0931-1E83-EB991E2B92C5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BB231C-E00E-71DF-22A9-31B0C5E52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1" y="1114631"/>
            <a:ext cx="7428269" cy="342968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EADCD0-3BD5-98A6-889D-2E26D13086BA}"/>
              </a:ext>
            </a:extLst>
          </p:cNvPr>
          <p:cNvSpPr/>
          <p:nvPr/>
        </p:nvSpPr>
        <p:spPr>
          <a:xfrm>
            <a:off x="4478632" y="1123722"/>
            <a:ext cx="1284859" cy="342186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292238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EF1243B-0562-2A52-2495-3518A03C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EA2456E6-DFCC-254D-0554-2CF1449CCD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47F20D-CD10-A956-8A08-7A48B0B82A93}"/>
              </a:ext>
            </a:extLst>
          </p:cNvPr>
          <p:cNvSpPr txBox="1"/>
          <p:nvPr/>
        </p:nvSpPr>
        <p:spPr>
          <a:xfrm>
            <a:off x="1821595" y="2404587"/>
            <a:ext cx="5320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E0CB1B8C-E32D-9AF3-0B55-40DA474AF385}"/>
              </a:ext>
            </a:extLst>
          </p:cNvPr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de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96929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6998B76-EF15-49C7-77AC-56BF67E0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3DF84A61-CF69-3266-80A5-813085A31D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2F2A584-1530-0931-F2C9-D0BC979D6C84}"/>
              </a:ext>
            </a:extLst>
          </p:cNvPr>
          <p:cNvSpPr txBox="1">
            <a:spLocks/>
          </p:cNvSpPr>
          <p:nvPr/>
        </p:nvSpPr>
        <p:spPr>
          <a:xfrm>
            <a:off x="457200" y="506880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41764C4-913B-85E7-CA6E-CDC3806A35E7}"/>
              </a:ext>
            </a:extLst>
          </p:cNvPr>
          <p:cNvSpPr/>
          <p:nvPr/>
        </p:nvSpPr>
        <p:spPr>
          <a:xfrm>
            <a:off x="387927" y="972936"/>
            <a:ext cx="6595027" cy="214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2E0B05-ED8C-05B8-86BF-9A94735F9C83}"/>
              </a:ext>
            </a:extLst>
          </p:cNvPr>
          <p:cNvSpPr txBox="1"/>
          <p:nvPr/>
        </p:nvSpPr>
        <p:spPr>
          <a:xfrm>
            <a:off x="669108" y="4518810"/>
            <a:ext cx="6418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B050"/>
                </a:solidFill>
              </a:rPr>
              <a:t>Existe una disminución de </a:t>
            </a:r>
            <a:r>
              <a:rPr lang="es-MX" sz="1100" b="1" dirty="0">
                <a:solidFill>
                  <a:srgbClr val="00B050"/>
                </a:solidFill>
              </a:rPr>
              <a:t>79</a:t>
            </a:r>
            <a:r>
              <a:rPr lang="es-MX" sz="1100" dirty="0">
                <a:solidFill>
                  <a:srgbClr val="00B050"/>
                </a:solidFill>
              </a:rPr>
              <a:t> casos para el año 2020, </a:t>
            </a:r>
            <a:r>
              <a:rPr lang="es-MX" sz="1100" b="1" dirty="0">
                <a:solidFill>
                  <a:srgbClr val="00B050"/>
                </a:solidFill>
              </a:rPr>
              <a:t>221</a:t>
            </a:r>
            <a:r>
              <a:rPr lang="es-MX" sz="1100" dirty="0">
                <a:solidFill>
                  <a:srgbClr val="00B050"/>
                </a:solidFill>
              </a:rPr>
              <a:t> para el año 2021, </a:t>
            </a:r>
            <a:r>
              <a:rPr lang="es-MX" sz="1100" b="1" dirty="0">
                <a:solidFill>
                  <a:srgbClr val="00B050"/>
                </a:solidFill>
              </a:rPr>
              <a:t>286</a:t>
            </a:r>
            <a:r>
              <a:rPr lang="es-MX" sz="1100" dirty="0">
                <a:solidFill>
                  <a:srgbClr val="00B050"/>
                </a:solidFill>
              </a:rPr>
              <a:t> para el año 2022  </a:t>
            </a:r>
            <a:endParaRPr lang="es-CL" sz="1100" dirty="0">
              <a:solidFill>
                <a:srgbClr val="00B05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818813-891A-FEAD-6969-E76AD3C133BE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AA3F2C-CD5C-B42A-BA32-8C8B310896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368863" y="1002181"/>
            <a:ext cx="6160402" cy="29879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46B118-EDF5-4541-6255-F2DF4AA70B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288"/>
          <a:stretch>
            <a:fillRect/>
          </a:stretch>
        </p:blipFill>
        <p:spPr>
          <a:xfrm>
            <a:off x="6104983" y="1033503"/>
            <a:ext cx="2305484" cy="298792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6D92D20-79F1-12FC-CF94-E0F32FB3EDB4}"/>
              </a:ext>
            </a:extLst>
          </p:cNvPr>
          <p:cNvSpPr/>
          <p:nvPr/>
        </p:nvSpPr>
        <p:spPr>
          <a:xfrm>
            <a:off x="3318162" y="1195636"/>
            <a:ext cx="1115291" cy="28526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77629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E0F046E0-96AA-E3BF-2BE4-1C23FB4B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8E14BF1C-DD89-C472-0D57-A520FE619B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51E6-ED80-E2C1-9A43-D3C7314C2B35}"/>
              </a:ext>
            </a:extLst>
          </p:cNvPr>
          <p:cNvSpPr txBox="1">
            <a:spLocks/>
          </p:cNvSpPr>
          <p:nvPr/>
        </p:nvSpPr>
        <p:spPr>
          <a:xfrm>
            <a:off x="457200" y="562541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7F2DEE-9749-6BE5-F733-7FA847A403A5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2B8BF2-93A3-0B95-FACF-A7447CE47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20" y="1075775"/>
            <a:ext cx="7486367" cy="304400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9B9334B-C8A5-AE41-0794-AC5ED7295762}"/>
              </a:ext>
            </a:extLst>
          </p:cNvPr>
          <p:cNvSpPr/>
          <p:nvPr/>
        </p:nvSpPr>
        <p:spPr>
          <a:xfrm>
            <a:off x="5009225" y="1047404"/>
            <a:ext cx="1086776" cy="30723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3C94FB-6C60-F737-F52C-CA1400EFED72}"/>
              </a:ext>
            </a:extLst>
          </p:cNvPr>
          <p:cNvSpPr txBox="1"/>
          <p:nvPr/>
        </p:nvSpPr>
        <p:spPr>
          <a:xfrm>
            <a:off x="652041" y="3054928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OTROS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6BA9F11D-72CB-284D-3BCB-1452F6AC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7591B944-F2AB-F1BD-A260-D1DC2E264B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D29D9A-B589-FB8D-12F1-3A34452130A2}"/>
              </a:ext>
            </a:extLst>
          </p:cNvPr>
          <p:cNvSpPr txBox="1">
            <a:spLocks/>
          </p:cNvSpPr>
          <p:nvPr/>
        </p:nvSpPr>
        <p:spPr>
          <a:xfrm>
            <a:off x="457200" y="721569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</a:t>
            </a:r>
            <a:r>
              <a:rPr lang="es-CL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onitoreo</a:t>
            </a:r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del Promedio y Mediana de Listas de Espera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D7EAA2-C953-2527-A585-5622190B08AE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3D8310-6657-2310-1608-7E093A825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3882"/>
            <a:ext cx="9144000" cy="24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894D73B4-C224-6BED-9A2F-39541E89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A5C21712-03B5-D185-CE4F-75AB0C5FDE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8C27F5-D098-F7A4-6DED-281FC53D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2060"/>
                </a:solidFill>
              </a:rPr>
              <a:t>Evolución Listas de Espera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1D0B79-0FA9-06E5-2F09-22A6CF05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80D4CC-62A3-3CCD-9857-FA464BA450AA}"/>
              </a:ext>
            </a:extLst>
          </p:cNvPr>
          <p:cNvSpPr txBox="1"/>
          <p:nvPr/>
        </p:nvSpPr>
        <p:spPr>
          <a:xfrm>
            <a:off x="649420" y="842889"/>
            <a:ext cx="3230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- Consulta Nueva Especialidad Médica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C195A3-4117-7E57-EBC3-0E16831D7C41}"/>
              </a:ext>
            </a:extLst>
          </p:cNvPr>
          <p:cNvSpPr txBox="1"/>
          <p:nvPr/>
        </p:nvSpPr>
        <p:spPr>
          <a:xfrm>
            <a:off x="4432730" y="845566"/>
            <a:ext cx="3704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- Consulta Nueva Especialidad Odontológica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A4CFD8-98F8-BE14-ED11-3A5030F0F9F9}"/>
              </a:ext>
            </a:extLst>
          </p:cNvPr>
          <p:cNvSpPr txBox="1"/>
          <p:nvPr/>
        </p:nvSpPr>
        <p:spPr>
          <a:xfrm>
            <a:off x="661026" y="2812586"/>
            <a:ext cx="2545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– Intervenciones Quirúrgicas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734DF2-90DB-FBD5-B7CB-B0B1AF9328D8}"/>
              </a:ext>
            </a:extLst>
          </p:cNvPr>
          <p:cNvSpPr txBox="1"/>
          <p:nvPr/>
        </p:nvSpPr>
        <p:spPr>
          <a:xfrm>
            <a:off x="4409701" y="2822190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- Procedimientos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D9B035-F8CB-C69A-9FD5-98CC7164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84" y="1119012"/>
            <a:ext cx="3370803" cy="16266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235C75-B3B5-A28F-C891-2E9EED870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393" y="1168465"/>
            <a:ext cx="3370803" cy="15771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20FBD18-8EFB-15B6-7A25-BD2C5DF36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84" y="3090861"/>
            <a:ext cx="3370803" cy="16124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8774F54-3784-E40D-5DC0-4C074E9E0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393" y="3131516"/>
            <a:ext cx="3387466" cy="16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C895C6C-5089-9FC3-A1D6-B15FF573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695A9799-748F-F66A-F85A-3B5466D502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0E1C1698-A2B4-1BBB-40EE-E85A07D81E70}"/>
              </a:ext>
            </a:extLst>
          </p:cNvPr>
          <p:cNvSpPr txBox="1">
            <a:spLocks/>
          </p:cNvSpPr>
          <p:nvPr/>
        </p:nvSpPr>
        <p:spPr>
          <a:xfrm>
            <a:off x="1489364" y="1209346"/>
            <a:ext cx="6144491" cy="6490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2060"/>
                </a:solidFill>
              </a:rPr>
              <a:t>OBSERVACIONES EN EGRESOS DE SIGTE 2.0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19A595-C0BA-CA14-ACBF-CEF4295C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53514"/>
              </p:ext>
            </p:extLst>
          </p:nvPr>
        </p:nvGraphicFramePr>
        <p:xfrm>
          <a:off x="1382221" y="1882407"/>
          <a:ext cx="6536576" cy="1069446"/>
        </p:xfrm>
        <a:graphic>
          <a:graphicData uri="http://schemas.openxmlformats.org/drawingml/2006/table">
            <a:tbl>
              <a:tblPr firstRow="1" lastRow="1" lastCol="1" bandRow="1">
                <a:tableStyleId>{69012ECD-51FC-41F1-AA8D-1B2483CD663E}</a:tableStyleId>
              </a:tblPr>
              <a:tblGrid>
                <a:gridCol w="1499600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1192391399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2456760618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3359836383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1102666251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1784879319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54192302"/>
                    </a:ext>
                  </a:extLst>
                </a:gridCol>
                <a:gridCol w="719568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Tipo Lista de Espera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CNE Médica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5587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CNE Odontológica</a:t>
                      </a: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77780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Intervención Quirúrgica</a:t>
                      </a: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54084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Procedimientos</a:t>
                      </a: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61023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4203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C02DA95-117D-C0A7-DFDC-47B3566D1267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92667C-AA1E-D95D-23DA-2BAD07E5BEF3}"/>
              </a:ext>
            </a:extLst>
          </p:cNvPr>
          <p:cNvSpPr txBox="1"/>
          <p:nvPr/>
        </p:nvSpPr>
        <p:spPr>
          <a:xfrm>
            <a:off x="1352236" y="4314273"/>
            <a:ext cx="3889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B050"/>
                </a:solidFill>
              </a:rPr>
              <a:t>Existe una disminución importante de los errores de SIGTE</a:t>
            </a:r>
            <a:endParaRPr lang="es-CL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A41AA71-AD50-DA7D-8CF1-BA37555B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D6AA52B9-3631-0ED9-335E-F0F75E5EA1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5642DE-4960-6E35-EE14-5575F535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5362"/>
            <a:ext cx="6442263" cy="408170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Observaciones SIGTE 2.0</a:t>
            </a:r>
            <a:endParaRPr lang="es-C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375CA9-D001-C527-800C-9444A0530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71079"/>
              </p:ext>
            </p:extLst>
          </p:nvPr>
        </p:nvGraphicFramePr>
        <p:xfrm>
          <a:off x="228600" y="973138"/>
          <a:ext cx="8631379" cy="2331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5086">
                  <a:extLst>
                    <a:ext uri="{9D8B030D-6E8A-4147-A177-3AD203B41FA5}">
                      <a16:colId xmlns:a16="http://schemas.microsoft.com/office/drawing/2014/main" val="1792990955"/>
                    </a:ext>
                  </a:extLst>
                </a:gridCol>
                <a:gridCol w="323865">
                  <a:extLst>
                    <a:ext uri="{9D8B030D-6E8A-4147-A177-3AD203B41FA5}">
                      <a16:colId xmlns:a16="http://schemas.microsoft.com/office/drawing/2014/main" val="1013359599"/>
                    </a:ext>
                  </a:extLst>
                </a:gridCol>
                <a:gridCol w="293738">
                  <a:extLst>
                    <a:ext uri="{9D8B030D-6E8A-4147-A177-3AD203B41FA5}">
                      <a16:colId xmlns:a16="http://schemas.microsoft.com/office/drawing/2014/main" val="3834180528"/>
                    </a:ext>
                  </a:extLst>
                </a:gridCol>
                <a:gridCol w="293738">
                  <a:extLst>
                    <a:ext uri="{9D8B030D-6E8A-4147-A177-3AD203B41FA5}">
                      <a16:colId xmlns:a16="http://schemas.microsoft.com/office/drawing/2014/main" val="3244470143"/>
                    </a:ext>
                  </a:extLst>
                </a:gridCol>
                <a:gridCol w="293738">
                  <a:extLst>
                    <a:ext uri="{9D8B030D-6E8A-4147-A177-3AD203B41FA5}">
                      <a16:colId xmlns:a16="http://schemas.microsoft.com/office/drawing/2014/main" val="985264016"/>
                    </a:ext>
                  </a:extLst>
                </a:gridCol>
                <a:gridCol w="293738">
                  <a:extLst>
                    <a:ext uri="{9D8B030D-6E8A-4147-A177-3AD203B41FA5}">
                      <a16:colId xmlns:a16="http://schemas.microsoft.com/office/drawing/2014/main" val="4155884068"/>
                    </a:ext>
                  </a:extLst>
                </a:gridCol>
                <a:gridCol w="293738">
                  <a:extLst>
                    <a:ext uri="{9D8B030D-6E8A-4147-A177-3AD203B41FA5}">
                      <a16:colId xmlns:a16="http://schemas.microsoft.com/office/drawing/2014/main" val="866680536"/>
                    </a:ext>
                  </a:extLst>
                </a:gridCol>
                <a:gridCol w="293738">
                  <a:extLst>
                    <a:ext uri="{9D8B030D-6E8A-4147-A177-3AD203B41FA5}">
                      <a16:colId xmlns:a16="http://schemas.microsoft.com/office/drawing/2014/main" val="1463955024"/>
                    </a:ext>
                  </a:extLst>
                </a:gridCol>
              </a:tblGrid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1" u="none" strike="noStrike" dirty="0">
                          <a:effectLst/>
                          <a:latin typeface="+mn-lt"/>
                        </a:rPr>
                        <a:t>  Detalle de Errores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>
                          <a:effectLst/>
                          <a:latin typeface="+mn-lt"/>
                        </a:rPr>
                        <a:t>2022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>
                          <a:effectLst/>
                          <a:latin typeface="+mn-lt"/>
                        </a:rPr>
                        <a:t>2024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>
                          <a:effectLst/>
                          <a:latin typeface="+mn-lt"/>
                        </a:rPr>
                        <a:t>2025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 dirty="0">
                          <a:effectLst/>
                          <a:latin typeface="+mn-lt"/>
                        </a:rPr>
                        <a:t>2026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8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472871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9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prestamin_salida</a:t>
                      </a:r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no encontrado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513174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256278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prestación, Advertencia - Datos inconsistentes con registro civil: 1° Apellido, 2° Apellido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410726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mayor a la fecha actual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724058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prestamin_salida</a:t>
                      </a: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encontrado, Advertencia - Datos inconsistentes con registro civil: Nombres, 1° Apellido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01934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prestamin_salida</a:t>
                      </a: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vigente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243275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salida no puede ser menor a la fecha de entrada, Advertencia - Datos inconsistentes con registro civil: 2° Apellido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025900"/>
                  </a:ext>
                </a:extLst>
              </a:tr>
              <a:tr h="95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- PRESTA_MIN: 12-02-064 - Debe incluir plano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1259499"/>
                  </a:ext>
                </a:extLst>
              </a:tr>
              <a:tr h="1052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 al validar Persona, Volver a intentar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628998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- PRESTA_MIN: 11-03-066 - Debe incluir plano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855721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prestación, Advertencia - Datos inconsistentes con registro civil: Nombres, 1° Apellido, 2° Apellido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748677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edad no está en el rango permitido para la especialidad, La edad no está en el rango permitido para la especialidad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530386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 de salida no válido para el tipo de prestación, Advertencia - Datos inconsistentes con registro civil: Nombres, Apellidos, Fecha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978139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edad no está en el rango permitido para la especialidad, Advertencia - Datos inconsistentes con registro civil: 1° Apellido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561921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edad no está en el rango permitido para la especialidad</a:t>
                      </a: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19353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711593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6E01B48-9B7C-0561-2D0F-D8BF019113D4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401777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D3E7CE2B-FF68-A98A-BD56-CFD12F37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D7EFC76D-C34A-E9A2-AC0D-2254E8B0E1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184070-9338-A2CF-DA25-4277EEDA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C31781E1-0870-EEFF-BF3E-A1626407BD96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SIGTE 2.0</a:t>
            </a:r>
          </a:p>
        </p:txBody>
      </p:sp>
    </p:spTree>
    <p:extLst>
      <p:ext uri="{BB962C8B-B14F-4D97-AF65-F5344CB8AC3E}">
        <p14:creationId xmlns:p14="http://schemas.microsoft.com/office/powerpoint/2010/main" val="14290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56368C1-B313-0B2D-9DD7-F2880C95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2CFD6F64-F9F1-4657-2645-3EA6F39C9F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F85165-491C-3B3E-1ADA-6C7547F585EF}"/>
              </a:ext>
            </a:extLst>
          </p:cNvPr>
          <p:cNvSpPr txBox="1"/>
          <p:nvPr/>
        </p:nvSpPr>
        <p:spPr>
          <a:xfrm>
            <a:off x="306518" y="4884167"/>
            <a:ext cx="2358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22-05-2026</a:t>
            </a:r>
            <a:endParaRPr lang="es-CL" sz="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81E897-AB2B-AAB2-5B62-ABDB92373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453276"/>
            <a:ext cx="8298873" cy="40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400D9295-7D4E-076C-13E6-D26798E9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7AB8A3CC-F434-3D4A-8C6A-70C56BBCB3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B6B80-4DEA-2160-AE2D-E0548F08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55059F7-F34E-7C70-AE13-19759110A057}"/>
              </a:ext>
            </a:extLst>
          </p:cNvPr>
          <p:cNvSpPr txBox="1"/>
          <p:nvPr/>
        </p:nvSpPr>
        <p:spPr>
          <a:xfrm>
            <a:off x="660162" y="489291"/>
            <a:ext cx="8083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Recordar que hemos habilitado en la pág. web las bases de datos con la LE casos cerrados y LE casos Pendientes, en el siguiente Link.</a:t>
            </a:r>
          </a:p>
          <a:p>
            <a:pPr>
              <a:buNone/>
            </a:pPr>
            <a:r>
              <a:rPr lang="es-CL" sz="1800" i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https://estadisticas.ssosorno.cl/lista_espera/le_sso.php</a:t>
            </a:r>
            <a:endParaRPr lang="es-CL" sz="1800" i="1" u="sng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BDF763-C245-7891-B4F0-F3CF33670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18" y="1607007"/>
            <a:ext cx="8235860" cy="22516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E23395-F21D-B0D4-A002-437540A388B2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247873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1BDD1DBF-7C01-C8AA-0E04-A7BCCB47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AC8BAF23-C862-8B9A-E1F0-C96FB7A73C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4A822E-5610-587D-687C-23CC281B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C2EBAF-A0C0-3044-FD54-DF51CAE25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507"/>
          <a:stretch>
            <a:fillRect/>
          </a:stretch>
        </p:blipFill>
        <p:spPr>
          <a:xfrm>
            <a:off x="1169079" y="444023"/>
            <a:ext cx="6568684" cy="42554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E5B083-CFD2-3FE8-5FB2-C26F0AE204FA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39301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>
            <a:extLst>
              <a:ext uri="{FF2B5EF4-FFF2-40B4-BE49-F238E27FC236}">
                <a16:creationId xmlns:a16="http://schemas.microsoft.com/office/drawing/2014/main" id="{D7C32885-0A85-89A3-B47C-D46201F2DD86}"/>
              </a:ext>
            </a:extLst>
          </p:cNvPr>
          <p:cNvSpPr txBox="1">
            <a:spLocks/>
          </p:cNvSpPr>
          <p:nvPr/>
        </p:nvSpPr>
        <p:spPr>
          <a:xfrm>
            <a:off x="1984521" y="122553"/>
            <a:ext cx="5022558" cy="3969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INGRESOS y EGRESOS en SIGTE 2.0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31B0C8-22BF-609D-F92D-587AF6EBF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8" y="651164"/>
            <a:ext cx="7495310" cy="44098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3814DB-7C65-6980-AF51-23B2D7DD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5602"/>
          <a:stretch>
            <a:fillRect/>
          </a:stretch>
        </p:blipFill>
        <p:spPr>
          <a:xfrm>
            <a:off x="637309" y="479908"/>
            <a:ext cx="7557656" cy="18511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2A59B83-6030-1F99-AF28-939E5DC729EA}"/>
              </a:ext>
            </a:extLst>
          </p:cNvPr>
          <p:cNvSpPr/>
          <p:nvPr/>
        </p:nvSpPr>
        <p:spPr>
          <a:xfrm>
            <a:off x="7343716" y="796636"/>
            <a:ext cx="345557" cy="3617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CFC474-22DF-2A88-E077-062B77E21E6D}"/>
              </a:ext>
            </a:extLst>
          </p:cNvPr>
          <p:cNvSpPr/>
          <p:nvPr/>
        </p:nvSpPr>
        <p:spPr>
          <a:xfrm>
            <a:off x="7336788" y="2662125"/>
            <a:ext cx="788903" cy="3679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6D9EB34-DC98-1FCC-5B9F-5E5C9CE1AEB5}"/>
              </a:ext>
            </a:extLst>
          </p:cNvPr>
          <p:cNvSpPr/>
          <p:nvPr/>
        </p:nvSpPr>
        <p:spPr>
          <a:xfrm>
            <a:off x="7336788" y="4412673"/>
            <a:ext cx="788903" cy="3679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6B65B3E-1E24-474F-4451-4D31D08489B1}"/>
              </a:ext>
            </a:extLst>
          </p:cNvPr>
          <p:cNvSpPr/>
          <p:nvPr/>
        </p:nvSpPr>
        <p:spPr>
          <a:xfrm>
            <a:off x="7329861" y="2294203"/>
            <a:ext cx="788903" cy="3679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4B6DFDE-989B-4F4D-0294-90093BC3688A}"/>
              </a:ext>
            </a:extLst>
          </p:cNvPr>
          <p:cNvSpPr/>
          <p:nvPr/>
        </p:nvSpPr>
        <p:spPr>
          <a:xfrm>
            <a:off x="7336788" y="1672671"/>
            <a:ext cx="788903" cy="6215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77671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E281F5-4BCF-8A06-5E97-66FD36D7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602"/>
          <a:stretch>
            <a:fillRect/>
          </a:stretch>
        </p:blipFill>
        <p:spPr>
          <a:xfrm>
            <a:off x="491836" y="658724"/>
            <a:ext cx="7973291" cy="195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49BFF4-C446-93A9-81A7-321C1DE1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7" y="854014"/>
            <a:ext cx="7917870" cy="343547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2F57C50-62C3-1D1A-639D-A115291ECD5E}"/>
              </a:ext>
            </a:extLst>
          </p:cNvPr>
          <p:cNvSpPr/>
          <p:nvPr/>
        </p:nvSpPr>
        <p:spPr>
          <a:xfrm>
            <a:off x="7593098" y="3636818"/>
            <a:ext cx="816611" cy="2563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DCC86AD-C784-7FB9-88E6-C6EF6D4D0477}"/>
              </a:ext>
            </a:extLst>
          </p:cNvPr>
          <p:cNvSpPr/>
          <p:nvPr/>
        </p:nvSpPr>
        <p:spPr>
          <a:xfrm>
            <a:off x="7593097" y="1909441"/>
            <a:ext cx="816611" cy="535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7301F-80AE-2CD3-D74F-9C14D7D83CC8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426896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05CB6-408E-C849-BFEE-EAE5D204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F2FD1F-1AD5-5148-A2C7-01E79E45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25" y="1731332"/>
            <a:ext cx="3799358" cy="16808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consulta nueva de especialidades médicas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F940C6-7FA7-BBB0-A5D9-0A96E21A042E}"/>
              </a:ext>
            </a:extLst>
          </p:cNvPr>
          <p:cNvSpPr txBox="1"/>
          <p:nvPr/>
        </p:nvSpPr>
        <p:spPr>
          <a:xfrm>
            <a:off x="2074773" y="2404587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07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B8014247-AAC5-0E2D-61E8-A7E1E364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E115BB03-0ECC-8617-EDF3-AC5E2890E5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4CB8C15-DDD7-4E83-B8FB-8828EF71723B}"/>
              </a:ext>
            </a:extLst>
          </p:cNvPr>
          <p:cNvSpPr txBox="1">
            <a:spLocks/>
          </p:cNvSpPr>
          <p:nvPr/>
        </p:nvSpPr>
        <p:spPr>
          <a:xfrm>
            <a:off x="750066" y="545640"/>
            <a:ext cx="7106896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E0EBD1-066F-0F42-5621-C741C93AE45C}"/>
              </a:ext>
            </a:extLst>
          </p:cNvPr>
          <p:cNvSpPr txBox="1"/>
          <p:nvPr/>
        </p:nvSpPr>
        <p:spPr>
          <a:xfrm>
            <a:off x="669108" y="4518810"/>
            <a:ext cx="4924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B050"/>
                </a:solidFill>
              </a:rPr>
              <a:t>Existe una disminución de </a:t>
            </a:r>
            <a:r>
              <a:rPr lang="es-MX" sz="1100" b="1" dirty="0">
                <a:solidFill>
                  <a:srgbClr val="00B050"/>
                </a:solidFill>
              </a:rPr>
              <a:t>7</a:t>
            </a:r>
            <a:r>
              <a:rPr lang="es-MX" sz="1100" dirty="0">
                <a:solidFill>
                  <a:srgbClr val="00B050"/>
                </a:solidFill>
              </a:rPr>
              <a:t> casos para el año 2023 y </a:t>
            </a:r>
            <a:r>
              <a:rPr lang="es-MX" sz="1100" b="1" dirty="0">
                <a:solidFill>
                  <a:srgbClr val="00B050"/>
                </a:solidFill>
              </a:rPr>
              <a:t>722</a:t>
            </a:r>
            <a:r>
              <a:rPr lang="es-MX" sz="1100" dirty="0">
                <a:solidFill>
                  <a:srgbClr val="00B050"/>
                </a:solidFill>
              </a:rPr>
              <a:t> para el año 2024 </a:t>
            </a:r>
            <a:endParaRPr lang="es-CL" sz="1100" dirty="0">
              <a:solidFill>
                <a:srgbClr val="00B05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348298-22F5-878B-E363-4941573BA8C3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DB1752E-C037-5536-39CF-9DE9B364AA6D}"/>
              </a:ext>
            </a:extLst>
          </p:cNvPr>
          <p:cNvGrpSpPr/>
          <p:nvPr/>
        </p:nvGrpSpPr>
        <p:grpSpPr>
          <a:xfrm>
            <a:off x="368863" y="979428"/>
            <a:ext cx="7326226" cy="3381847"/>
            <a:chOff x="368863" y="979428"/>
            <a:chExt cx="7326226" cy="338184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727F295-4576-C4D9-D256-7E29E3E07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863" y="1079890"/>
              <a:ext cx="5382376" cy="326753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7ACA33E-61A5-8801-D86B-3976D576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6822" y="979428"/>
              <a:ext cx="2448267" cy="3381847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D039B0-6DD6-667C-EBC9-4A8B5090DD27}"/>
              </a:ext>
            </a:extLst>
          </p:cNvPr>
          <p:cNvSpPr/>
          <p:nvPr/>
        </p:nvSpPr>
        <p:spPr>
          <a:xfrm>
            <a:off x="3439278" y="1114290"/>
            <a:ext cx="751721" cy="32331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55938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C79E8271-77DB-AE4E-3879-E59D075EE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7C9F8F61-6C0E-E323-DDBF-C6A3A94C43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4BA2C1-E21A-F636-DB1C-0307C9270C70}"/>
              </a:ext>
            </a:extLst>
          </p:cNvPr>
          <p:cNvSpPr txBox="1">
            <a:spLocks/>
          </p:cNvSpPr>
          <p:nvPr/>
        </p:nvSpPr>
        <p:spPr>
          <a:xfrm>
            <a:off x="133282" y="514722"/>
            <a:ext cx="763887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1BDF89-2896-75CB-6F2B-ED540593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5012"/>
          <a:stretch>
            <a:fillRect/>
          </a:stretch>
        </p:blipFill>
        <p:spPr>
          <a:xfrm>
            <a:off x="4800599" y="1122718"/>
            <a:ext cx="4173801" cy="2377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B09EEF5-2296-26B9-D16D-335CD89DC94B}"/>
              </a:ext>
            </a:extLst>
          </p:cNvPr>
          <p:cNvSpPr txBox="1"/>
          <p:nvPr/>
        </p:nvSpPr>
        <p:spPr>
          <a:xfrm>
            <a:off x="4800599" y="1083876"/>
            <a:ext cx="935181" cy="23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900" dirty="0"/>
              <a:t>Especialidad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98214F-3B75-1A58-6932-230317575D53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7C319F-BA8F-8FB3-E180-302443C173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6947"/>
          <a:stretch>
            <a:fillRect/>
          </a:stretch>
        </p:blipFill>
        <p:spPr>
          <a:xfrm>
            <a:off x="168017" y="1138615"/>
            <a:ext cx="4482054" cy="318499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FE2D3CD-17E6-B9FC-407D-0EB9C4AC8728}"/>
              </a:ext>
            </a:extLst>
          </p:cNvPr>
          <p:cNvSpPr/>
          <p:nvPr/>
        </p:nvSpPr>
        <p:spPr>
          <a:xfrm>
            <a:off x="197308" y="1346362"/>
            <a:ext cx="3119798" cy="145231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33420F-D2EA-7938-C50F-537005FAF064}"/>
              </a:ext>
            </a:extLst>
          </p:cNvPr>
          <p:cNvSpPr txBox="1"/>
          <p:nvPr/>
        </p:nvSpPr>
        <p:spPr>
          <a:xfrm>
            <a:off x="133282" y="1075338"/>
            <a:ext cx="935181" cy="23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900" dirty="0"/>
              <a:t>Especialidad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6FAC06-35B1-C107-6448-B2421D7F9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1360463"/>
            <a:ext cx="4173801" cy="29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0C0A29A-B82B-D8BB-06CE-74E3171DF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5902D188-6DC7-E035-494C-C98845CEC0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9B9277-5704-8D62-9263-3D972644D21A}"/>
              </a:ext>
            </a:extLst>
          </p:cNvPr>
          <p:cNvSpPr txBox="1"/>
          <p:nvPr/>
        </p:nvSpPr>
        <p:spPr>
          <a:xfrm>
            <a:off x="2074773" y="2404587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459515AA-F6B2-47EA-F49E-481B738ADC13}"/>
              </a:ext>
            </a:extLst>
          </p:cNvPr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consulta nueva de especialidades odontológicas</a:t>
            </a:r>
          </a:p>
        </p:txBody>
      </p:sp>
    </p:spTree>
    <p:extLst>
      <p:ext uri="{BB962C8B-B14F-4D97-AF65-F5344CB8AC3E}">
        <p14:creationId xmlns:p14="http://schemas.microsoft.com/office/powerpoint/2010/main" val="246302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7C1B7CA-44EC-ED9A-A3B8-00F15872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F5553669-1356-E2A7-8F1E-26ED27B6A7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85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AF1095-CEE4-B065-4830-46C19F4D3C3F}"/>
              </a:ext>
            </a:extLst>
          </p:cNvPr>
          <p:cNvSpPr txBox="1">
            <a:spLocks/>
          </p:cNvSpPr>
          <p:nvPr/>
        </p:nvSpPr>
        <p:spPr>
          <a:xfrm>
            <a:off x="443346" y="776873"/>
            <a:ext cx="7709373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2F3024-06E5-0BB7-ACFD-69631727CAC4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474BFB-CB9C-4CB6-109F-79A7F410C6D6}"/>
              </a:ext>
            </a:extLst>
          </p:cNvPr>
          <p:cNvSpPr txBox="1"/>
          <p:nvPr/>
        </p:nvSpPr>
        <p:spPr>
          <a:xfrm>
            <a:off x="669108" y="4394933"/>
            <a:ext cx="6261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00B050"/>
                </a:solidFill>
              </a:rPr>
              <a:t>Existe un aumento de </a:t>
            </a:r>
            <a:r>
              <a:rPr lang="es-MX" sz="1100" b="1" dirty="0">
                <a:solidFill>
                  <a:srgbClr val="00B050"/>
                </a:solidFill>
              </a:rPr>
              <a:t>2 </a:t>
            </a:r>
            <a:r>
              <a:rPr lang="es-MX" sz="1100" dirty="0">
                <a:solidFill>
                  <a:srgbClr val="00B050"/>
                </a:solidFill>
              </a:rPr>
              <a:t>casos para el año 2023 (TC) y una disminución de </a:t>
            </a:r>
            <a:r>
              <a:rPr lang="es-MX" sz="1100" b="1" dirty="0">
                <a:solidFill>
                  <a:srgbClr val="00B050"/>
                </a:solidFill>
              </a:rPr>
              <a:t>163</a:t>
            </a:r>
            <a:r>
              <a:rPr lang="es-MX" sz="1100" dirty="0">
                <a:solidFill>
                  <a:srgbClr val="00B050"/>
                </a:solidFill>
              </a:rPr>
              <a:t> para el año 2024 </a:t>
            </a:r>
            <a:endParaRPr lang="es-CL" sz="1100" dirty="0">
              <a:solidFill>
                <a:srgbClr val="00B05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94D51D-7BF3-798A-950D-7EF85C2A63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986"/>
          <a:stretch>
            <a:fillRect/>
          </a:stretch>
        </p:blipFill>
        <p:spPr>
          <a:xfrm>
            <a:off x="562827" y="1636706"/>
            <a:ext cx="5581746" cy="17320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6A8843-6F1C-B8D0-048B-4D8B6B7A79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136"/>
          <a:stretch>
            <a:fillRect/>
          </a:stretch>
        </p:blipFill>
        <p:spPr>
          <a:xfrm>
            <a:off x="5579212" y="1669474"/>
            <a:ext cx="2916712" cy="17320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1EDC986-694F-1822-4EF9-48209E57E195}"/>
              </a:ext>
            </a:extLst>
          </p:cNvPr>
          <p:cNvSpPr/>
          <p:nvPr/>
        </p:nvSpPr>
        <p:spPr>
          <a:xfrm>
            <a:off x="3678385" y="1858340"/>
            <a:ext cx="879761" cy="15733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330846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1F1EBB8-D690-0711-B768-BE6DA987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B87A7CAC-1D0F-DF8D-9D4E-C32831F5D7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B61A57-6AFF-0BD0-B5BD-FAC7B474321D}"/>
              </a:ext>
            </a:extLst>
          </p:cNvPr>
          <p:cNvSpPr txBox="1">
            <a:spLocks/>
          </p:cNvSpPr>
          <p:nvPr/>
        </p:nvSpPr>
        <p:spPr>
          <a:xfrm>
            <a:off x="507408" y="669796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34C635-748D-29F3-1709-DBB8DEB4964D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22-05-2026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B3F99F-3F8D-6613-62AA-911FF4593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66" y="1270741"/>
            <a:ext cx="6251350" cy="290157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6C951B0-5ECE-4BC3-4320-08270E8BDCA4}"/>
              </a:ext>
            </a:extLst>
          </p:cNvPr>
          <p:cNvSpPr/>
          <p:nvPr/>
        </p:nvSpPr>
        <p:spPr>
          <a:xfrm>
            <a:off x="4856018" y="1284392"/>
            <a:ext cx="942112" cy="28879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6F221E-FBBF-E8AF-5B0C-C3912A9D1597}"/>
              </a:ext>
            </a:extLst>
          </p:cNvPr>
          <p:cNvSpPr/>
          <p:nvPr/>
        </p:nvSpPr>
        <p:spPr>
          <a:xfrm>
            <a:off x="1189366" y="1863435"/>
            <a:ext cx="4615691" cy="2424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70563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5C710C1-C9DA-ECA6-6589-1297D39AE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0BD4AAD7-E059-8487-6699-3D4BA40802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4A4472-7BFF-DC8C-CA4B-42AF2A24F905}"/>
              </a:ext>
            </a:extLst>
          </p:cNvPr>
          <p:cNvSpPr txBox="1"/>
          <p:nvPr/>
        </p:nvSpPr>
        <p:spPr>
          <a:xfrm>
            <a:off x="1821595" y="2404587"/>
            <a:ext cx="5320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B5C9DB55-490E-0124-19D2-710453BE6628}"/>
              </a:ext>
            </a:extLst>
          </p:cNvPr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de intervenciones quirúrgicas</a:t>
            </a:r>
          </a:p>
        </p:txBody>
      </p:sp>
    </p:spTree>
    <p:extLst>
      <p:ext uri="{BB962C8B-B14F-4D97-AF65-F5344CB8AC3E}">
        <p14:creationId xmlns:p14="http://schemas.microsoft.com/office/powerpoint/2010/main" val="6539709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842</Words>
  <Application>Microsoft Office PowerPoint</Application>
  <PresentationFormat>Presentación en pantalla (16:9)</PresentationFormat>
  <Paragraphs>174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Listas de Espera</vt:lpstr>
      <vt:lpstr>Presentación de PowerPoint</vt:lpstr>
      <vt:lpstr>Observaciones SIGTE 2.0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Servicio de Salud Osorno</cp:lastModifiedBy>
  <cp:revision>16</cp:revision>
  <dcterms:modified xsi:type="dcterms:W3CDTF">2026-05-22T20:08:28Z</dcterms:modified>
</cp:coreProperties>
</file>